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72" r:id="rId2"/>
    <p:sldId id="273" r:id="rId3"/>
    <p:sldId id="258" r:id="rId4"/>
    <p:sldId id="278" r:id="rId5"/>
    <p:sldId id="275" r:id="rId6"/>
    <p:sldId id="276" r:id="rId7"/>
    <p:sldId id="277" r:id="rId8"/>
    <p:sldId id="280" r:id="rId9"/>
    <p:sldId id="281" r:id="rId10"/>
    <p:sldId id="282" r:id="rId11"/>
    <p:sldId id="283" r:id="rId12"/>
    <p:sldId id="285" r:id="rId13"/>
    <p:sldId id="28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4" autoAdjust="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2B8C87-51C2-47B0-8FD4-8AF8A21BC442}" type="doc">
      <dgm:prSet loTypeId="urn:microsoft.com/office/officeart/2005/8/layout/v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5491D6-FC31-4FAD-A83C-9F02B0EE9ACE}">
      <dgm:prSet phldrT="[Текст]" custT="1"/>
      <dgm:spPr>
        <a:solidFill>
          <a:srgbClr val="52CCC0"/>
        </a:solidFill>
      </dgm:spPr>
      <dgm:t>
        <a:bodyPr/>
        <a:lstStyle/>
        <a:p>
          <a:pPr algn="ctr"/>
          <a:r>
            <a:rPr lang="ru-RU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Обязательная часть </a:t>
          </a:r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обеспечивает  комплексное развитие детей во всех пяти взаимодополняющих областях: 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социально-</a:t>
          </a:r>
          <a:r>
            <a:rPr lang="ru-RU" sz="16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комммуникативное</a:t>
          </a:r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развитие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-познавательное развитие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-речевое развитие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-художественно-эстетическое развитие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-физическое  развитие 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1F3D25-B03A-4377-85D1-40CA4BA3FED3}" type="parTrans" cxnId="{CFD6307D-0885-4566-AD3D-0EA3FAB38914}">
      <dgm:prSet/>
      <dgm:spPr/>
      <dgm:t>
        <a:bodyPr/>
        <a:lstStyle/>
        <a:p>
          <a:endParaRPr lang="ru-RU"/>
        </a:p>
      </dgm:t>
    </dgm:pt>
    <dgm:pt modelId="{F15CA2CB-A578-4019-A60A-4067E7603B3E}" type="sibTrans" cxnId="{CFD6307D-0885-4566-AD3D-0EA3FAB38914}">
      <dgm:prSet/>
      <dgm:spPr/>
      <dgm:t>
        <a:bodyPr/>
        <a:lstStyle/>
        <a:p>
          <a:endParaRPr lang="ru-RU"/>
        </a:p>
      </dgm:t>
    </dgm:pt>
    <dgm:pt modelId="{4C1069E4-34E0-4A19-884F-B69508B2538F}">
      <dgm:prSet/>
      <dgm:spPr>
        <a:solidFill>
          <a:srgbClr val="FEB0FA">
            <a:alpha val="90000"/>
          </a:srgbClr>
        </a:solidFill>
      </dgm:spPr>
      <dgm:t>
        <a:bodyPr/>
        <a:lstStyle/>
        <a:p>
          <a:endParaRPr lang="ru-RU" dirty="0"/>
        </a:p>
      </dgm:t>
    </dgm:pt>
    <dgm:pt modelId="{C8AEB2F8-E280-43AF-B6C9-1BD392113F09}" type="parTrans" cxnId="{4B855E0A-94CC-4500-B778-D01A1EF8A029}">
      <dgm:prSet/>
      <dgm:spPr/>
      <dgm:t>
        <a:bodyPr/>
        <a:lstStyle/>
        <a:p>
          <a:endParaRPr lang="ru-RU"/>
        </a:p>
      </dgm:t>
    </dgm:pt>
    <dgm:pt modelId="{04E079BA-DFE9-405F-A034-CA94176410D8}" type="sibTrans" cxnId="{4B855E0A-94CC-4500-B778-D01A1EF8A029}">
      <dgm:prSet/>
      <dgm:spPr/>
      <dgm:t>
        <a:bodyPr/>
        <a:lstStyle/>
        <a:p>
          <a:endParaRPr lang="ru-RU"/>
        </a:p>
      </dgm:t>
    </dgm:pt>
    <dgm:pt modelId="{6B921E0A-ACB7-469E-8DFE-B56AD568F37D}">
      <dgm:prSet/>
      <dgm:spPr>
        <a:solidFill>
          <a:srgbClr val="FEB0FA">
            <a:alpha val="90000"/>
          </a:srgbClr>
        </a:solidFill>
      </dgm:spPr>
      <dgm:t>
        <a:bodyPr/>
        <a:lstStyle/>
        <a:p>
          <a:endParaRPr lang="ru-RU" dirty="0"/>
        </a:p>
      </dgm:t>
    </dgm:pt>
    <dgm:pt modelId="{82ACCC3C-957C-497E-8C73-6B3419AA575E}" type="parTrans" cxnId="{1CD8731E-DF8F-4B38-99A5-9BB2B46FA418}">
      <dgm:prSet/>
      <dgm:spPr/>
      <dgm:t>
        <a:bodyPr/>
        <a:lstStyle/>
        <a:p>
          <a:endParaRPr lang="ru-RU"/>
        </a:p>
      </dgm:t>
    </dgm:pt>
    <dgm:pt modelId="{9D6BF270-3AF6-40FC-8CD8-655DB6A17778}" type="sibTrans" cxnId="{1CD8731E-DF8F-4B38-99A5-9BB2B46FA418}">
      <dgm:prSet/>
      <dgm:spPr/>
      <dgm:t>
        <a:bodyPr/>
        <a:lstStyle/>
        <a:p>
          <a:endParaRPr lang="ru-RU"/>
        </a:p>
      </dgm:t>
    </dgm:pt>
    <dgm:pt modelId="{7EF84FDD-C749-4CEF-BE47-29BAC931A8C7}">
      <dgm:prSet/>
      <dgm:spPr>
        <a:solidFill>
          <a:srgbClr val="FEB0FA">
            <a:alpha val="90000"/>
          </a:srgbClr>
        </a:solidFill>
      </dgm:spPr>
      <dgm:t>
        <a:bodyPr/>
        <a:lstStyle/>
        <a:p>
          <a:r>
            <a:rPr lang="ru-RU" dirty="0" smtClean="0"/>
            <a:t>60%</a:t>
          </a:r>
          <a:endParaRPr lang="ru-RU" dirty="0"/>
        </a:p>
      </dgm:t>
    </dgm:pt>
    <dgm:pt modelId="{74792FB9-CC46-4DBD-ABFD-17694F47513C}" type="parTrans" cxnId="{9E1C936C-C022-486A-854E-FF2634154B20}">
      <dgm:prSet/>
      <dgm:spPr/>
      <dgm:t>
        <a:bodyPr/>
        <a:lstStyle/>
        <a:p>
          <a:endParaRPr lang="ru-RU"/>
        </a:p>
      </dgm:t>
    </dgm:pt>
    <dgm:pt modelId="{700836F6-D1C4-4EB8-BBA8-FC9881043098}" type="sibTrans" cxnId="{9E1C936C-C022-486A-854E-FF2634154B20}">
      <dgm:prSet/>
      <dgm:spPr/>
      <dgm:t>
        <a:bodyPr/>
        <a:lstStyle/>
        <a:p>
          <a:endParaRPr lang="ru-RU"/>
        </a:p>
      </dgm:t>
    </dgm:pt>
    <dgm:pt modelId="{E1E194AE-EA24-43A0-9851-BDC8239A95BF}" type="pres">
      <dgm:prSet presAssocID="{832B8C87-51C2-47B0-8FD4-8AF8A21BC44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C356400-8F56-47F5-A05B-CACD0D930B12}" type="pres">
      <dgm:prSet presAssocID="{AC5491D6-FC31-4FAD-A83C-9F02B0EE9ACE}" presName="linNode" presStyleCnt="0"/>
      <dgm:spPr/>
    </dgm:pt>
    <dgm:pt modelId="{C09DE736-C655-4EC2-B278-CF97F0259823}" type="pres">
      <dgm:prSet presAssocID="{AC5491D6-FC31-4FAD-A83C-9F02B0EE9ACE}" presName="parentShp" presStyleLbl="node1" presStyleIdx="0" presStyleCnt="1" custScaleX="133985" custScaleY="98814" custLinFactNeighborX="-1180" custLinFactNeighborY="-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221B50-B010-4910-A37C-5B4443738082}" type="pres">
      <dgm:prSet presAssocID="{AC5491D6-FC31-4FAD-A83C-9F02B0EE9ACE}" presName="childShp" presStyleLbl="bgAccFollowNode1" presStyleIdx="0" presStyleCnt="1" custLinFactNeighborX="27302" custLinFactNeighborY="10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A0F030-014A-4E36-AD68-4E58B42FD887}" type="presOf" srcId="{AC5491D6-FC31-4FAD-A83C-9F02B0EE9ACE}" destId="{C09DE736-C655-4EC2-B278-CF97F0259823}" srcOrd="0" destOrd="0" presId="urn:microsoft.com/office/officeart/2005/8/layout/vList6"/>
    <dgm:cxn modelId="{9E1C936C-C022-486A-854E-FF2634154B20}" srcId="{AC5491D6-FC31-4FAD-A83C-9F02B0EE9ACE}" destId="{7EF84FDD-C749-4CEF-BE47-29BAC931A8C7}" srcOrd="1" destOrd="0" parTransId="{74792FB9-CC46-4DBD-ABFD-17694F47513C}" sibTransId="{700836F6-D1C4-4EB8-BBA8-FC9881043098}"/>
    <dgm:cxn modelId="{CFD6307D-0885-4566-AD3D-0EA3FAB38914}" srcId="{832B8C87-51C2-47B0-8FD4-8AF8A21BC442}" destId="{AC5491D6-FC31-4FAD-A83C-9F02B0EE9ACE}" srcOrd="0" destOrd="0" parTransId="{FA1F3D25-B03A-4377-85D1-40CA4BA3FED3}" sibTransId="{F15CA2CB-A578-4019-A60A-4067E7603B3E}"/>
    <dgm:cxn modelId="{FFECD267-D6C1-4E87-AC7F-16F600C31354}" type="presOf" srcId="{7EF84FDD-C749-4CEF-BE47-29BAC931A8C7}" destId="{49221B50-B010-4910-A37C-5B4443738082}" srcOrd="0" destOrd="1" presId="urn:microsoft.com/office/officeart/2005/8/layout/vList6"/>
    <dgm:cxn modelId="{1CD8731E-DF8F-4B38-99A5-9BB2B46FA418}" srcId="{AC5491D6-FC31-4FAD-A83C-9F02B0EE9ACE}" destId="{6B921E0A-ACB7-469E-8DFE-B56AD568F37D}" srcOrd="2" destOrd="0" parTransId="{82ACCC3C-957C-497E-8C73-6B3419AA575E}" sibTransId="{9D6BF270-3AF6-40FC-8CD8-655DB6A17778}"/>
    <dgm:cxn modelId="{E4A670C4-0875-4E8E-A9A5-AAE1B54C7F1B}" type="presOf" srcId="{6B921E0A-ACB7-469E-8DFE-B56AD568F37D}" destId="{49221B50-B010-4910-A37C-5B4443738082}" srcOrd="0" destOrd="2" presId="urn:microsoft.com/office/officeart/2005/8/layout/vList6"/>
    <dgm:cxn modelId="{4B855E0A-94CC-4500-B778-D01A1EF8A029}" srcId="{AC5491D6-FC31-4FAD-A83C-9F02B0EE9ACE}" destId="{4C1069E4-34E0-4A19-884F-B69508B2538F}" srcOrd="0" destOrd="0" parTransId="{C8AEB2F8-E280-43AF-B6C9-1BD392113F09}" sibTransId="{04E079BA-DFE9-405F-A034-CA94176410D8}"/>
    <dgm:cxn modelId="{9A7C9461-A815-4301-B65B-E620F821AA19}" type="presOf" srcId="{4C1069E4-34E0-4A19-884F-B69508B2538F}" destId="{49221B50-B010-4910-A37C-5B4443738082}" srcOrd="0" destOrd="0" presId="urn:microsoft.com/office/officeart/2005/8/layout/vList6"/>
    <dgm:cxn modelId="{9A86EB02-99E6-4832-85CE-14C807321D59}" type="presOf" srcId="{832B8C87-51C2-47B0-8FD4-8AF8A21BC442}" destId="{E1E194AE-EA24-43A0-9851-BDC8239A95BF}" srcOrd="0" destOrd="0" presId="urn:microsoft.com/office/officeart/2005/8/layout/vList6"/>
    <dgm:cxn modelId="{E022555C-A890-4490-AB9A-CFC26DF826C7}" type="presParOf" srcId="{E1E194AE-EA24-43A0-9851-BDC8239A95BF}" destId="{1C356400-8F56-47F5-A05B-CACD0D930B12}" srcOrd="0" destOrd="0" presId="urn:microsoft.com/office/officeart/2005/8/layout/vList6"/>
    <dgm:cxn modelId="{94C019ED-BBA0-49AF-B9DC-A8A14B5A452E}" type="presParOf" srcId="{1C356400-8F56-47F5-A05B-CACD0D930B12}" destId="{C09DE736-C655-4EC2-B278-CF97F0259823}" srcOrd="0" destOrd="0" presId="urn:microsoft.com/office/officeart/2005/8/layout/vList6"/>
    <dgm:cxn modelId="{62331801-E244-4618-AE8B-1C1B7F168110}" type="presParOf" srcId="{1C356400-8F56-47F5-A05B-CACD0D930B12}" destId="{49221B50-B010-4910-A37C-5B4443738082}" srcOrd="1" destOrd="0" presId="urn:microsoft.com/office/officeart/2005/8/layout/vList6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221B50-B010-4910-A37C-5B4443738082}">
      <dsp:nvSpPr>
        <dsp:cNvPr id="0" name=""/>
        <dsp:cNvSpPr/>
      </dsp:nvSpPr>
      <dsp:spPr>
        <a:xfrm>
          <a:off x="2009980" y="4821"/>
          <a:ext cx="2247818" cy="4932303"/>
        </a:xfrm>
        <a:prstGeom prst="rightArrow">
          <a:avLst>
            <a:gd name="adj1" fmla="val 75000"/>
            <a:gd name="adj2" fmla="val 50000"/>
          </a:avLst>
        </a:prstGeom>
        <a:solidFill>
          <a:srgbClr val="FEB0FA">
            <a:alpha val="90000"/>
          </a:srgb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35" tIns="26035" rIns="26035" bIns="26035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kern="1200" dirty="0" smtClean="0"/>
            <a:t>60%</a:t>
          </a:r>
          <a:endParaRPr lang="ru-RU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100" kern="1200" dirty="0"/>
        </a:p>
      </dsp:txBody>
      <dsp:txXfrm>
        <a:off x="2009980" y="4821"/>
        <a:ext cx="2247818" cy="4932303"/>
      </dsp:txXfrm>
    </dsp:sp>
    <dsp:sp modelId="{C09DE736-C655-4EC2-B278-CF97F0259823}">
      <dsp:nvSpPr>
        <dsp:cNvPr id="0" name=""/>
        <dsp:cNvSpPr/>
      </dsp:nvSpPr>
      <dsp:spPr>
        <a:xfrm>
          <a:off x="0" y="20364"/>
          <a:ext cx="2007826" cy="4873806"/>
        </a:xfrm>
        <a:prstGeom prst="roundRect">
          <a:avLst/>
        </a:prstGeom>
        <a:solidFill>
          <a:srgbClr val="52CCC0"/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Обязательная часть </a:t>
          </a: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обеспечивает  комплексное развитие детей во всех пяти взаимодополняющих областях: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социально-</a:t>
          </a:r>
          <a:r>
            <a:rPr lang="ru-RU" sz="16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комммуникативное</a:t>
          </a: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развитие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-познавательное развитие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-речевое развитие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-художественно-эстетическое развитие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-физическое  развитие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0364"/>
        <a:ext cx="2007826" cy="4873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7C7D3-C19E-4F08-B196-343F1790AF0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29EB9-CEC3-4A64-BEEA-4C0CE14204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3215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29EB9-CEC3-4A64-BEEA-4C0CE142049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401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29EB9-CEC3-4A64-BEEA-4C0CE1420494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8273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29EB9-CEC3-4A64-BEEA-4C0CE142049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4456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920880" cy="2045785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effectLst/>
              </a:rPr>
              <a:t>Муниципальное бюджетное дошкольное образовательное </a:t>
            </a:r>
            <a:r>
              <a:rPr lang="ru-RU" sz="2800" dirty="0" smtClean="0">
                <a:solidFill>
                  <a:schemeClr val="tx1"/>
                </a:solidFill>
                <a:effectLst/>
              </a:rPr>
              <a:t>учреждение-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детский </a:t>
            </a:r>
            <a:r>
              <a:rPr lang="ru-RU" sz="2800" dirty="0">
                <a:solidFill>
                  <a:schemeClr val="tx1"/>
                </a:solidFill>
                <a:effectLst/>
              </a:rPr>
              <a:t>сад </a:t>
            </a:r>
            <a:r>
              <a:rPr lang="ru-RU" sz="2800" dirty="0" smtClean="0">
                <a:solidFill>
                  <a:schemeClr val="tx1"/>
                </a:solidFill>
                <a:effectLst/>
              </a:rPr>
              <a:t>«Ёлочка »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708920"/>
            <a:ext cx="8496944" cy="151216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Краткая презентация основной образовательной программы </a:t>
            </a:r>
            <a:r>
              <a:rPr lang="ru-RU" sz="2800" b="1" dirty="0">
                <a:solidFill>
                  <a:srgbClr val="7030A0"/>
                </a:solidFill>
              </a:rPr>
              <a:t/>
            </a:r>
            <a:br>
              <a:rPr lang="ru-RU" sz="2800" b="1" dirty="0">
                <a:solidFill>
                  <a:srgbClr val="7030A0"/>
                </a:solidFill>
              </a:rPr>
            </a:br>
            <a:r>
              <a:rPr lang="ru-RU" sz="2800" b="1" dirty="0">
                <a:solidFill>
                  <a:srgbClr val="7030A0"/>
                </a:solidFill>
              </a:rPr>
              <a:t> </a:t>
            </a:r>
            <a:br>
              <a:rPr lang="ru-RU" sz="2800" b="1" dirty="0">
                <a:solidFill>
                  <a:srgbClr val="7030A0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Ознакомление с основной образовательной программой дошкольного образовательного учреждения</a:t>
            </a:r>
            <a:r>
              <a:rPr lang="ru-RU" sz="2800" b="1" dirty="0">
                <a:solidFill>
                  <a:srgbClr val="7030A0"/>
                </a:solidFill>
              </a:rPr>
              <a:t/>
            </a:r>
            <a:br>
              <a:rPr lang="ru-RU" sz="2800" b="1" dirty="0">
                <a:solidFill>
                  <a:srgbClr val="7030A0"/>
                </a:solidFill>
              </a:rPr>
            </a:br>
            <a:r>
              <a:rPr lang="ru-RU" sz="2800" b="1" dirty="0">
                <a:solidFill>
                  <a:srgbClr val="7030A0"/>
                </a:solidFill>
              </a:rPr>
              <a:t/>
            </a:r>
            <a:br>
              <a:rPr lang="ru-RU" sz="2800" b="1" dirty="0">
                <a:solidFill>
                  <a:srgbClr val="7030A0"/>
                </a:solidFill>
              </a:rPr>
            </a:br>
            <a:endParaRPr lang="ru-RU" sz="28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2016 </a:t>
            </a:r>
            <a:r>
              <a:rPr lang="ru-RU" sz="2800" b="1" dirty="0">
                <a:solidFill>
                  <a:schemeClr val="tx1"/>
                </a:solidFill>
              </a:rPr>
              <a:t>год</a:t>
            </a:r>
          </a:p>
        </p:txBody>
      </p:sp>
    </p:spTree>
    <p:extLst>
      <p:ext uri="{BB962C8B-B14F-4D97-AF65-F5344CB8AC3E}">
        <p14:creationId xmlns="" xmlns:p14="http://schemas.microsoft.com/office/powerpoint/2010/main" val="268977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19256" cy="568863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>
                <a:solidFill>
                  <a:srgbClr val="7030A0"/>
                </a:solidFill>
              </a:rPr>
              <a:t>Художественно-эстетическое развитие </a:t>
            </a:r>
            <a:r>
              <a:rPr lang="ru-RU" dirty="0"/>
              <a:t>предполагает </a:t>
            </a:r>
            <a:r>
              <a:rPr lang="ru-RU" dirty="0" smtClean="0"/>
              <a:t>воспитание художественных способностей детей, эмоциональной отзывчивости на смысловое  восприятие </a:t>
            </a:r>
            <a:r>
              <a:rPr lang="ru-RU" dirty="0"/>
              <a:t>и </a:t>
            </a:r>
            <a:r>
              <a:rPr lang="ru-RU" dirty="0" smtClean="0"/>
              <a:t>понимание </a:t>
            </a:r>
            <a:r>
              <a:rPr lang="ru-RU" dirty="0"/>
              <a:t>произведений искусства </a:t>
            </a:r>
            <a:r>
              <a:rPr lang="ru-RU" dirty="0" smtClean="0"/>
              <a:t>( </a:t>
            </a:r>
            <a:r>
              <a:rPr lang="ru-RU" dirty="0"/>
              <a:t>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</a:t>
            </a:r>
            <a:r>
              <a:rPr lang="ru-RU" dirty="0" smtClean="0"/>
              <a:t>.).</a:t>
            </a:r>
          </a:p>
          <a:p>
            <a:pPr marL="109728" indent="0" algn="just">
              <a:buNone/>
            </a:pPr>
            <a:endParaRPr lang="ru-RU" dirty="0"/>
          </a:p>
          <a:p>
            <a:pPr algn="just"/>
            <a:r>
              <a:rPr lang="ru-RU" b="1" dirty="0">
                <a:solidFill>
                  <a:srgbClr val="7030A0"/>
                </a:solidFill>
              </a:rPr>
              <a:t>Физическое развитие включает </a:t>
            </a:r>
            <a:r>
              <a:rPr lang="ru-RU" dirty="0"/>
              <a:t>приобретение опыта в следующих видах деятельности детей: двигательной, </a:t>
            </a:r>
            <a:r>
              <a:rPr lang="ru-RU" dirty="0" smtClean="0"/>
              <a:t>направленной на развитие координации и гибкости; деятельности, способствующей </a:t>
            </a:r>
            <a:r>
              <a:rPr lang="ru-RU" dirty="0"/>
              <a:t>правильному формированию опорно-двигательной системы организма, развитию равновесия, координации </a:t>
            </a:r>
            <a:r>
              <a:rPr lang="ru-RU" dirty="0" smtClean="0"/>
              <a:t>движений, </a:t>
            </a:r>
            <a:r>
              <a:rPr lang="ru-RU" dirty="0"/>
              <a:t>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</a:t>
            </a:r>
            <a:r>
              <a:rPr lang="ru-RU" dirty="0" smtClean="0"/>
              <a:t> </a:t>
            </a:r>
            <a:r>
              <a:rPr lang="ru-RU" dirty="0"/>
              <a:t>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2621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FBFAE-2B9B-4E57-882E-AECD0C6DDAA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39552" y="549275"/>
            <a:ext cx="8208912" cy="53276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7030A0"/>
                </a:solidFill>
              </a:rPr>
              <a:t>Формы взаимодействия педагогического коллектива </a:t>
            </a:r>
            <a:r>
              <a:rPr lang="ru-RU" sz="2800" b="1" dirty="0" smtClean="0">
                <a:solidFill>
                  <a:srgbClr val="7030A0"/>
                </a:solidFill>
              </a:rPr>
              <a:t>с семьями детей.</a:t>
            </a:r>
          </a:p>
          <a:p>
            <a:pPr marL="0" indent="0" algn="ctr">
              <a:buNone/>
            </a:pPr>
            <a:endParaRPr lang="ru-RU" sz="1800" b="1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sz="1800" dirty="0"/>
              <a:t>В соответствии с законом Российской Федерации «Об образовании», федеральными образовательными стандартами дошкольного образования, Уставом МБДОУ </a:t>
            </a:r>
            <a:r>
              <a:rPr lang="ru-RU" sz="1800" dirty="0" smtClean="0"/>
              <a:t>–детский сад «Ёлочка » </a:t>
            </a:r>
            <a:r>
              <a:rPr lang="ru-RU" sz="1800" dirty="0"/>
              <a:t>одной из основных задач  является взаимодействие с семьей для обеспечения полноценного развития и реализации личности ребенка.  Особое место уделяется правовому и психолого-педагогическому просвещению родителей (законных представителей) детей</a:t>
            </a:r>
            <a:r>
              <a:rPr lang="ru-RU" sz="1800" dirty="0" smtClean="0"/>
              <a:t>. 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В основу совместной деятельности семьи и дошкольного учреждения заложены следующие принципы:</a:t>
            </a:r>
          </a:p>
          <a:p>
            <a:r>
              <a:rPr lang="ru-RU" sz="1900" dirty="0" smtClean="0"/>
              <a:t>Открытость МБДОУ для семьи</a:t>
            </a:r>
          </a:p>
          <a:p>
            <a:r>
              <a:rPr lang="ru-RU" sz="1900" dirty="0" smtClean="0"/>
              <a:t>Сотрудничество педагогов и родителей в воспитании детей </a:t>
            </a:r>
          </a:p>
          <a:p>
            <a:r>
              <a:rPr lang="ru-RU" sz="1900" dirty="0" smtClean="0"/>
              <a:t>Создание единой развивающей среды, обеспечивающей одинаковые подходы к развитию ребенка в семье и детском саду</a:t>
            </a:r>
            <a:endParaRPr lang="ru-RU" sz="1900" dirty="0"/>
          </a:p>
        </p:txBody>
      </p:sp>
    </p:spTree>
    <p:extLst>
      <p:ext uri="{BB962C8B-B14F-4D97-AF65-F5344CB8AC3E}">
        <p14:creationId xmlns="" xmlns:p14="http://schemas.microsoft.com/office/powerpoint/2010/main" val="30516510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95536" y="548680"/>
            <a:ext cx="8208912" cy="5607645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b="1" dirty="0" smtClean="0"/>
              <a:t>Условия реализации Программы должны обеспечивать полноценное развитие личности во всех основных образовательных областях, через:</a:t>
            </a:r>
            <a:endParaRPr lang="ru-RU" sz="2400" b="1" dirty="0"/>
          </a:p>
        </p:txBody>
      </p:sp>
      <p:sp>
        <p:nvSpPr>
          <p:cNvPr id="5" name="Семиугольник 4"/>
          <p:cNvSpPr/>
          <p:nvPr/>
        </p:nvSpPr>
        <p:spPr>
          <a:xfrm>
            <a:off x="714348" y="2786058"/>
            <a:ext cx="1785950" cy="1571636"/>
          </a:xfrm>
          <a:prstGeom prst="heptagon">
            <a:avLst/>
          </a:prstGeom>
          <a:solidFill>
            <a:srgbClr val="FEB0F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Различные виды детской деятельности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емиугольник 6"/>
          <p:cNvSpPr/>
          <p:nvPr/>
        </p:nvSpPr>
        <p:spPr>
          <a:xfrm rot="1337172">
            <a:off x="2086811" y="3640705"/>
            <a:ext cx="1860221" cy="1634752"/>
          </a:xfrm>
          <a:prstGeom prst="heptagon">
            <a:avLst/>
          </a:prstGeom>
          <a:solidFill>
            <a:srgbClr val="67B79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Режимные моменты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емиугольник 7"/>
          <p:cNvSpPr/>
          <p:nvPr/>
        </p:nvSpPr>
        <p:spPr>
          <a:xfrm rot="21370204">
            <a:off x="3694168" y="3923300"/>
            <a:ext cx="1880729" cy="1585789"/>
          </a:xfrm>
          <a:prstGeom prst="heptagon">
            <a:avLst/>
          </a:prstGeom>
          <a:solidFill>
            <a:srgbClr val="C1C95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</a:rPr>
              <a:t>Самостоятельная деятельность</a:t>
            </a: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9" name="Семиугольник 8"/>
          <p:cNvSpPr/>
          <p:nvPr/>
        </p:nvSpPr>
        <p:spPr>
          <a:xfrm rot="1412722">
            <a:off x="5368653" y="3581123"/>
            <a:ext cx="1789596" cy="1500198"/>
          </a:xfrm>
          <a:prstGeom prst="heptagon">
            <a:avLst/>
          </a:prstGeom>
          <a:solidFill>
            <a:srgbClr val="FC22F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Взаимодействие с родителями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072198" y="2500306"/>
            <a:ext cx="1643074" cy="142876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prstClr val="black"/>
                </a:solidFill>
              </a:rPr>
              <a:t>● ●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○</a:t>
            </a:r>
          </a:p>
          <a:p>
            <a:pPr algn="ctr"/>
            <a:endParaRPr lang="ru-RU" dirty="0" smtClean="0">
              <a:solidFill>
                <a:prstClr val="black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 rot="11956245">
            <a:off x="6572264" y="3500438"/>
            <a:ext cx="714380" cy="142876"/>
          </a:xfrm>
          <a:prstGeom prst="arc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6382104"/>
      </p:ext>
    </p:extLst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0401" y="1700808"/>
            <a:ext cx="7864652" cy="2800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8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Спасибо, </a:t>
            </a:r>
            <a:r>
              <a:rPr lang="ru-RU" sz="8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что </a:t>
            </a:r>
            <a:endParaRPr lang="ru-RU" sz="8800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8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Вы </a:t>
            </a:r>
            <a:r>
              <a:rPr lang="ru-RU" sz="8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 нами!</a:t>
            </a:r>
          </a:p>
        </p:txBody>
      </p:sp>
    </p:spTree>
    <p:extLst>
      <p:ext uri="{BB962C8B-B14F-4D97-AF65-F5344CB8AC3E}">
        <p14:creationId xmlns="" xmlns:p14="http://schemas.microsoft.com/office/powerpoint/2010/main" val="258666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>
                <a:solidFill>
                  <a:srgbClr val="0070C0"/>
                </a:solidFill>
              </a:rPr>
              <a:t>В данной презентации мы познакомим Вас</a:t>
            </a:r>
            <a:r>
              <a:rPr lang="ru-RU" dirty="0" smtClean="0">
                <a:solidFill>
                  <a:srgbClr val="0070C0"/>
                </a:solidFill>
              </a:rPr>
              <a:t>:</a:t>
            </a:r>
          </a:p>
          <a:p>
            <a:r>
              <a:rPr lang="ru-RU" dirty="0" smtClean="0"/>
              <a:t>С </a:t>
            </a:r>
            <a:r>
              <a:rPr lang="ru-RU" dirty="0"/>
              <a:t>понятием образовательная программа и для чего она </a:t>
            </a:r>
            <a:r>
              <a:rPr lang="ru-RU" dirty="0" smtClean="0"/>
              <a:t>необходима</a:t>
            </a:r>
          </a:p>
          <a:p>
            <a:r>
              <a:rPr lang="ru-RU" dirty="0" smtClean="0"/>
              <a:t>Моделью образовательной программы.</a:t>
            </a:r>
          </a:p>
          <a:p>
            <a:r>
              <a:rPr lang="ru-RU" dirty="0" smtClean="0"/>
              <a:t>Основными направлениями развития детей и образовательными областями. </a:t>
            </a:r>
            <a:endParaRPr lang="ru-RU" dirty="0"/>
          </a:p>
          <a:p>
            <a:r>
              <a:rPr lang="ru-RU" smtClean="0"/>
              <a:t>Формами </a:t>
            </a:r>
            <a:r>
              <a:rPr lang="ru-RU" dirty="0"/>
              <a:t>взаимодействия педагогического коллектива с </a:t>
            </a:r>
            <a:r>
              <a:rPr lang="ru-RU" dirty="0" smtClean="0"/>
              <a:t>семьями детей.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Уважаемые родители!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287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Содержимое 4"/>
          <p:cNvSpPr>
            <a:spLocks noGrp="1"/>
          </p:cNvSpPr>
          <p:nvPr>
            <p:ph idx="1"/>
          </p:nvPr>
        </p:nvSpPr>
        <p:spPr>
          <a:xfrm>
            <a:off x="395288" y="3370352"/>
            <a:ext cx="8137152" cy="3000286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Tx/>
              <a:buNone/>
            </a:pPr>
            <a:r>
              <a:rPr lang="ru-RU" altLang="ru-RU" b="1" dirty="0" smtClean="0">
                <a:solidFill>
                  <a:srgbClr val="002060"/>
                </a:solidFill>
              </a:rPr>
              <a:t>Программа разрабатывается,  утверждается</a:t>
            </a:r>
            <a:r>
              <a:rPr lang="en-US" altLang="ru-RU" b="1" dirty="0" smtClean="0">
                <a:solidFill>
                  <a:srgbClr val="002060"/>
                </a:solidFill>
              </a:rPr>
              <a:t> </a:t>
            </a:r>
            <a:r>
              <a:rPr lang="ru-RU" altLang="ru-RU" b="1" dirty="0" smtClean="0">
                <a:solidFill>
                  <a:srgbClr val="002060"/>
                </a:solidFill>
              </a:rPr>
              <a:t>и реализуется в дошкольном образовательном учреждении: </a:t>
            </a:r>
          </a:p>
          <a:p>
            <a:pPr marL="400050" lvl="1" indent="0" eaLnBrk="1" hangingPunct="1">
              <a:buFont typeface="Arial" pitchFamily="34" charset="0"/>
              <a:buChar char="•"/>
            </a:pPr>
            <a:r>
              <a:rPr lang="en-US" altLang="ru-RU" sz="2400" b="1" dirty="0" smtClean="0"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в соответствии </a:t>
            </a:r>
            <a:r>
              <a:rPr lang="ru-RU" altLang="ru-RU" sz="2400" b="1" i="1" dirty="0" smtClean="0">
                <a:cs typeface="Times New Roman" pitchFamily="18" charset="0"/>
              </a:rPr>
              <a:t>с федеральным государственным образовательным стандартом дошкольного образования</a:t>
            </a:r>
            <a:endParaRPr lang="ru-RU" altLang="ru-RU" sz="2400" b="1" dirty="0" smtClean="0">
              <a:cs typeface="Times New Roman" pitchFamily="18" charset="0"/>
            </a:endParaRPr>
          </a:p>
          <a:p>
            <a:pPr marL="400050" lvl="1" indent="0" eaLnBrk="1" hangingPunct="1">
              <a:buFont typeface="Arial" pitchFamily="34" charset="0"/>
              <a:buChar char="•"/>
            </a:pPr>
            <a:r>
              <a:rPr lang="en-US" altLang="ru-RU" sz="2400" b="1" dirty="0" smtClean="0"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с учетом соответствующей </a:t>
            </a:r>
            <a:r>
              <a:rPr lang="ru-RU" altLang="ru-RU" sz="2400" b="1" i="1" dirty="0" smtClean="0">
                <a:cs typeface="Times New Roman" pitchFamily="18" charset="0"/>
              </a:rPr>
              <a:t>примерной основной образовательной программы дошкольного образования</a:t>
            </a:r>
            <a:endParaRPr lang="ru-RU" altLang="ru-RU" sz="2400" b="1" i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3DAD8-4CF8-4C50-A49C-563D602BCF7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692696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Основная общеобразовательная программа</a:t>
            </a:r>
          </a:p>
          <a:p>
            <a:pPr algn="ctr"/>
            <a:r>
              <a:rPr lang="ru-RU" sz="2400" b="1" dirty="0"/>
              <a:t> это нормативно-управленческий документ дошкольного учреждения, характеризующий специфику содержания образования, особенности организации </a:t>
            </a:r>
            <a:r>
              <a:rPr lang="ru-RU" sz="2400" b="1" dirty="0" err="1"/>
              <a:t>воспитательно</a:t>
            </a:r>
            <a:r>
              <a:rPr lang="ru-RU" sz="2400" b="1" dirty="0"/>
              <a:t>-образовательного процесса, характер оказываемых образовательных</a:t>
            </a:r>
            <a:br>
              <a:rPr lang="ru-RU" sz="2400" b="1" dirty="0"/>
            </a:br>
            <a:r>
              <a:rPr lang="ru-RU" sz="2400" b="1" dirty="0"/>
              <a:t>и медицинских услуг</a:t>
            </a:r>
          </a:p>
        </p:txBody>
      </p:sp>
    </p:spTree>
    <p:extLst>
      <p:ext uri="{BB962C8B-B14F-4D97-AF65-F5344CB8AC3E}">
        <p14:creationId xmlns="" xmlns:p14="http://schemas.microsoft.com/office/powerpoint/2010/main" val="20175018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576978"/>
            <a:ext cx="8136904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8000"/>
                </a:solidFill>
                <a:latin typeface="Calibri"/>
              </a:rPr>
              <a:t>Образовательная программа </a:t>
            </a:r>
          </a:p>
          <a:p>
            <a:pPr algn="ctr"/>
            <a:r>
              <a:rPr lang="ru-RU" sz="2000" b="1" i="1" dirty="0">
                <a:solidFill>
                  <a:srgbClr val="7030A0"/>
                </a:solidFill>
                <a:latin typeface="Calibri"/>
              </a:rPr>
              <a:t>учитывает образовательные потребности, </a:t>
            </a:r>
            <a:r>
              <a:rPr lang="ru-RU" sz="2000" b="1" i="1" dirty="0" smtClean="0">
                <a:solidFill>
                  <a:srgbClr val="7030A0"/>
                </a:solidFill>
                <a:latin typeface="Calibri"/>
              </a:rPr>
              <a:t>интересы и мотивы воспитанников</a:t>
            </a:r>
            <a:r>
              <a:rPr lang="ru-RU" sz="2000" b="1" i="1" dirty="0">
                <a:solidFill>
                  <a:srgbClr val="7030A0"/>
                </a:solidFill>
                <a:latin typeface="Calibri"/>
              </a:rPr>
              <a:t>, их родителей (законных представителей)</a:t>
            </a:r>
          </a:p>
          <a:p>
            <a:pPr algn="ctr"/>
            <a:endParaRPr lang="ru-RU" b="1" dirty="0" smtClean="0">
              <a:solidFill>
                <a:prstClr val="black"/>
              </a:solidFill>
              <a:latin typeface="Calibri"/>
            </a:endParaRP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Calibri"/>
              </a:rPr>
              <a:t>Образовательная  </a:t>
            </a:r>
            <a:r>
              <a:rPr lang="ru-RU" b="1" dirty="0">
                <a:solidFill>
                  <a:prstClr val="black"/>
                </a:solidFill>
                <a:latin typeface="Calibri"/>
              </a:rPr>
              <a:t>программа МБДОУ </a:t>
            </a:r>
            <a:r>
              <a:rPr lang="ru-RU" b="1" dirty="0" smtClean="0">
                <a:solidFill>
                  <a:prstClr val="black"/>
                </a:solidFill>
                <a:latin typeface="Calibri"/>
              </a:rPr>
              <a:t>-</a:t>
            </a:r>
            <a:r>
              <a:rPr lang="ru-RU" b="1" dirty="0" err="1" smtClean="0">
                <a:solidFill>
                  <a:prstClr val="black"/>
                </a:solidFill>
                <a:latin typeface="Calibri"/>
              </a:rPr>
              <a:t>д</a:t>
            </a:r>
            <a:r>
              <a:rPr lang="ru-RU" b="1" dirty="0" smtClean="0">
                <a:solidFill>
                  <a:prstClr val="black"/>
                </a:solidFill>
                <a:latin typeface="Calibri"/>
              </a:rPr>
              <a:t>/с «Ёлочка » разработана в соответствии с : </a:t>
            </a:r>
          </a:p>
          <a:p>
            <a:pPr algn="just"/>
            <a:endParaRPr lang="ru-RU" b="1" dirty="0">
              <a:solidFill>
                <a:prstClr val="black"/>
              </a:solidFill>
              <a:latin typeface="Calibri"/>
            </a:endParaRPr>
          </a:p>
          <a:p>
            <a:pPr lvl="0" algn="just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Законом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от 29.12.2012 № 273-ФЗ «Об образовании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Федерации»;</a:t>
            </a:r>
          </a:p>
          <a:p>
            <a:pPr lvl="0"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Санитарно-эпидемиологическими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и нормами СанПиН 2.4.1.3049-13 «Санитарно-эпидемиологические требования к устройству,  содержанию и организации режима работы дошкольных образовательных учреждений» (утвержден постановлением Главного государственного санитарного врача РФ от 15 мая 2013 г. № 26);</a:t>
            </a:r>
          </a:p>
          <a:p>
            <a:pPr lvl="0"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 образовательным стандартом дошкольного образования (утвержден Приказом Министерства образования  и   науки   РФ от 17.10.2013 г.  № 1155)</a:t>
            </a:r>
          </a:p>
          <a:p>
            <a:pPr lvl="0"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Приказом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от 30.08.2013 № 1014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lvl="0" algn="just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Уставом МБДОУ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707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384527"/>
            <a:ext cx="8358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Модель образовательной программы МБДОУ </a:t>
            </a:r>
            <a:endParaRPr lang="ru-RU" sz="28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1928794" y="1000108"/>
            <a:ext cx="5357850" cy="2000264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Образовательный процесс</a:t>
            </a:r>
          </a:p>
          <a:p>
            <a:pPr algn="ctr"/>
            <a:endParaRPr lang="ru-RU" b="1" dirty="0" smtClean="0">
              <a:solidFill>
                <a:srgbClr val="7030A0"/>
              </a:solidFill>
            </a:endParaRPr>
          </a:p>
          <a:p>
            <a:pPr algn="ctr"/>
            <a:endParaRPr lang="ru-RU" b="1" dirty="0" smtClean="0">
              <a:solidFill>
                <a:srgbClr val="7030A0"/>
              </a:solidFill>
            </a:endParaRPr>
          </a:p>
          <a:p>
            <a:pPr algn="ctr"/>
            <a:endParaRPr lang="ru-RU" b="1" dirty="0" smtClean="0">
              <a:solidFill>
                <a:srgbClr val="7030A0"/>
              </a:solidFill>
            </a:endParaRPr>
          </a:p>
          <a:p>
            <a:pPr algn="ctr"/>
            <a:endParaRPr lang="ru-RU" b="1" dirty="0" smtClean="0">
              <a:solidFill>
                <a:srgbClr val="7030A0"/>
              </a:solidFill>
            </a:endParaRPr>
          </a:p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3108" y="1142985"/>
            <a:ext cx="492922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300" dirty="0" smtClean="0"/>
          </a:p>
          <a:p>
            <a:pPr algn="ctr"/>
            <a:r>
              <a:rPr lang="ru-RU" sz="1300" b="1" i="1" dirty="0" smtClean="0">
                <a:solidFill>
                  <a:srgbClr val="800000"/>
                </a:solidFill>
              </a:rPr>
              <a:t>Цель</a:t>
            </a:r>
            <a:r>
              <a:rPr lang="ru-RU" sz="1300" dirty="0" smtClean="0"/>
              <a:t>: обеспечить развитие личности детей дошкольного возраста в различных видах общения и деятельности с учетом их возрастных, индивидуальных, психологических и физиологических особенностей. Развитие личности, мотивации и способностей детей в различных видах деятельности и охватывает направления развития и образования детей (образовательные области)</a:t>
            </a:r>
            <a:endParaRPr lang="ru-RU" sz="1300" dirty="0"/>
          </a:p>
        </p:txBody>
      </p:sp>
      <p:sp>
        <p:nvSpPr>
          <p:cNvPr id="13" name="Шестиугольник 12"/>
          <p:cNvSpPr/>
          <p:nvPr/>
        </p:nvSpPr>
        <p:spPr>
          <a:xfrm>
            <a:off x="500034" y="2718519"/>
            <a:ext cx="2487790" cy="1357322"/>
          </a:xfrm>
          <a:prstGeom prst="hexag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Социально-коммуникативное развитие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4" name="Шестиугольник 13"/>
          <p:cNvSpPr/>
          <p:nvPr/>
        </p:nvSpPr>
        <p:spPr>
          <a:xfrm>
            <a:off x="1835696" y="4075841"/>
            <a:ext cx="2250516" cy="1285884"/>
          </a:xfrm>
          <a:prstGeom prst="hexagon">
            <a:avLst/>
          </a:prstGeom>
          <a:solidFill>
            <a:srgbClr val="B864B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Познавательное развитие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7" name="Шестиугольник 16"/>
          <p:cNvSpPr/>
          <p:nvPr/>
        </p:nvSpPr>
        <p:spPr>
          <a:xfrm>
            <a:off x="5286380" y="4075841"/>
            <a:ext cx="2000264" cy="1357322"/>
          </a:xfrm>
          <a:prstGeom prst="hexagon">
            <a:avLst/>
          </a:prstGeom>
          <a:solidFill>
            <a:srgbClr val="52CC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Физическое развитие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5" name="Шестиугольник 14"/>
          <p:cNvSpPr/>
          <p:nvPr/>
        </p:nvSpPr>
        <p:spPr>
          <a:xfrm>
            <a:off x="3722754" y="3286124"/>
            <a:ext cx="1928826" cy="1285884"/>
          </a:xfrm>
          <a:prstGeom prst="hexagon">
            <a:avLst/>
          </a:prstGeom>
          <a:solidFill>
            <a:srgbClr val="C1C95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800000"/>
                </a:solidFill>
              </a:rPr>
              <a:t>Речевое развитие</a:t>
            </a:r>
            <a:endParaRPr lang="ru-RU" sz="1600" dirty="0">
              <a:solidFill>
                <a:srgbClr val="800000"/>
              </a:solidFill>
            </a:endParaRPr>
          </a:p>
        </p:txBody>
      </p:sp>
      <p:sp>
        <p:nvSpPr>
          <p:cNvPr id="18" name="Шестиугольник 17"/>
          <p:cNvSpPr/>
          <p:nvPr/>
        </p:nvSpPr>
        <p:spPr>
          <a:xfrm>
            <a:off x="6583951" y="2754798"/>
            <a:ext cx="2375437" cy="1357322"/>
          </a:xfrm>
          <a:prstGeom prst="hexagon">
            <a:avLst/>
          </a:prstGeom>
          <a:solidFill>
            <a:srgbClr val="FEB0F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800000"/>
                </a:solidFill>
              </a:rPr>
              <a:t>Художественно-эстетическое развитие</a:t>
            </a:r>
            <a:endParaRPr lang="ru-RU" sz="1600" dirty="0">
              <a:solidFill>
                <a:srgbClr val="8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232774567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1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512" y="188640"/>
            <a:ext cx="8640960" cy="1224136"/>
          </a:xfrm>
        </p:spPr>
        <p:txBody>
          <a:bodyPr>
            <a:normAutofit fontScale="90000"/>
          </a:bodyPr>
          <a:lstStyle/>
          <a:p>
            <a:pPr lvl="0"/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Образовательная программа ДОУ разработанная с учётом примерной общеобразовательной программы дошкольного образования «От рождения до школы» под ред. </a:t>
            </a:r>
            <a:r>
              <a:rPr lang="ru-RU" sz="20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Н.Е.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Вераксы</a:t>
            </a:r>
            <a:r>
              <a:rPr lang="ru-RU" sz="20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, Т.С. Комаровой, М.А. </a:t>
            </a:r>
            <a:r>
              <a:rPr lang="ru-RU" sz="2000" b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Васильевой  состоит из двух частей:</a:t>
            </a:r>
            <a:br>
              <a:rPr lang="ru-RU" sz="2000" b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</a:rPr>
              <a:t/>
            </a:r>
            <a:br>
              <a:rPr lang="ru-RU" sz="2000" dirty="0">
                <a:latin typeface="+mn-lt"/>
              </a:rPr>
            </a:br>
            <a:r>
              <a:rPr lang="ru-RU" sz="2000" dirty="0">
                <a:latin typeface="+mn-lt"/>
              </a:rPr>
              <a:t> 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="" xmlns:p14="http://schemas.microsoft.com/office/powerpoint/2010/main" val="2617412833"/>
              </p:ext>
            </p:extLst>
          </p:nvPr>
        </p:nvGraphicFramePr>
        <p:xfrm>
          <a:off x="179512" y="1556792"/>
          <a:ext cx="4257799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Группа 9"/>
          <p:cNvGrpSpPr/>
          <p:nvPr/>
        </p:nvGrpSpPr>
        <p:grpSpPr>
          <a:xfrm rot="10800000">
            <a:off x="3983571" y="3863394"/>
            <a:ext cx="2567941" cy="2350437"/>
            <a:chOff x="1616709" y="2586084"/>
            <a:chExt cx="2567941" cy="2350437"/>
          </a:xfrm>
        </p:grpSpPr>
        <p:sp>
          <p:nvSpPr>
            <p:cNvPr id="11" name="Стрелка вправо 10"/>
            <p:cNvSpPr/>
            <p:nvPr/>
          </p:nvSpPr>
          <p:spPr>
            <a:xfrm>
              <a:off x="1759585" y="2586084"/>
              <a:ext cx="2425065" cy="2350437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rgbClr val="52CCC0">
                <a:alpha val="90000"/>
              </a:srgb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Стрелка вправо 4"/>
            <p:cNvSpPr/>
            <p:nvPr/>
          </p:nvSpPr>
          <p:spPr>
            <a:xfrm>
              <a:off x="1616709" y="2879889"/>
              <a:ext cx="1543651" cy="1762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t" anchorCtr="0">
              <a:noAutofit/>
            </a:bodyPr>
            <a:lstStyle/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endParaRPr lang="ru-RU" sz="3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endParaRPr lang="ru-RU" sz="3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14" name="Скругленный прямоугольник 13"/>
          <p:cNvSpPr/>
          <p:nvPr/>
        </p:nvSpPr>
        <p:spPr>
          <a:xfrm>
            <a:off x="6300192" y="1916831"/>
            <a:ext cx="1973900" cy="4381455"/>
          </a:xfrm>
          <a:prstGeom prst="roundRect">
            <a:avLst>
              <a:gd name="adj" fmla="val 19392"/>
            </a:avLst>
          </a:prstGeom>
          <a:solidFill>
            <a:srgbClr val="FEB0FA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TextBox 17"/>
          <p:cNvSpPr txBox="1"/>
          <p:nvPr/>
        </p:nvSpPr>
        <p:spPr>
          <a:xfrm>
            <a:off x="5143504" y="5143512"/>
            <a:ext cx="1516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</a:rPr>
              <a:t>40% 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93004" y="1049931"/>
            <a:ext cx="2167428" cy="2781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b="1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100" b="1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ru-RU" sz="1200" b="1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ru-RU" sz="1200" b="1" u="sng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ru-RU" sz="1200" b="1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ru-RU" sz="1400" b="1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2. Вариативная часть</a:t>
            </a:r>
            <a:endParaRPr lang="ru-RU" sz="1400" u="sng" dirty="0">
              <a:latin typeface="Calibri"/>
              <a:ea typeface="Calibri"/>
              <a:cs typeface="Times New Roman"/>
            </a:endParaRPr>
          </a:p>
          <a:p>
            <a:pPr>
              <a:buFontTx/>
              <a:buChar char="-"/>
            </a:pPr>
            <a:r>
              <a:rPr lang="ru-RU" sz="12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Дополнительное </a:t>
            </a:r>
            <a:r>
              <a:rPr lang="ru-RU" sz="12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образование в форме кружковой работы (по рабочей программе руководителя кружка</a:t>
            </a:r>
            <a:r>
              <a:rPr lang="ru-RU" sz="12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)</a:t>
            </a:r>
          </a:p>
          <a:p>
            <a:pPr>
              <a:buFontTx/>
              <a:buChar char="-"/>
            </a:pPr>
            <a:r>
              <a:rPr lang="ru-RU" sz="12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«Готовь руку к школе»</a:t>
            </a:r>
          </a:p>
          <a:p>
            <a:pPr>
              <a:buFontTx/>
              <a:buChar char="-"/>
            </a:pPr>
            <a:r>
              <a:rPr lang="ru-RU" sz="12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Руководитель : </a:t>
            </a:r>
            <a:r>
              <a:rPr lang="ru-RU" sz="1200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МарковаЕ.Е</a:t>
            </a:r>
            <a:r>
              <a:rPr lang="ru-RU" sz="12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673358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548681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чего необходима образовательная программа?</a:t>
            </a:r>
          </a:p>
          <a:p>
            <a:pPr lvl="0" algn="just">
              <a:lnSpc>
                <a:spcPct val="12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Образовательная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ДОУ определяет содержание и организацию образовательного процесса  для детей дошкольного возраста и направлена на формирование общей культуры, развитие физических, интеллектуальных и личностных качеств, формирование предпосылок учебной деятельности, обеспечивающих социальную успешность, сохранение и укрепление здоровья детей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возраста. </a:t>
            </a:r>
          </a:p>
          <a:p>
            <a:pPr lvl="0" algn="just"/>
            <a:endPara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содержании образовательной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ДОУ -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которые обеспечивают разностороннее  развитие детей с учетом их возрастных и индивидуальных особенностей по основным направлениям – </a:t>
            </a:r>
            <a:r>
              <a:rPr lang="ru-RU" sz="2000" b="1" i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социально-коммуникативному</a:t>
            </a:r>
            <a:r>
              <a:rPr lang="ru-RU" sz="20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познавательному,  речевому,  художественно-эстетическому, физическому.</a:t>
            </a:r>
          </a:p>
          <a:p>
            <a:pPr lvl="0" algn="just"/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Таким образом образовательная программа ДОУ охватывает все основные моменты жизнедеятельности детей дошкольного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 от 2 до 7 лет ,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посещают детский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сад.</a:t>
            </a:r>
            <a:endParaRPr lang="ru-RU" sz="20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768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24744"/>
            <a:ext cx="8856984" cy="4525963"/>
          </a:xfrm>
        </p:spPr>
        <p:txBody>
          <a:bodyPr>
            <a:normAutofit fontScale="85000" lnSpcReduction="10000"/>
          </a:bodyPr>
          <a:lstStyle/>
          <a:p>
            <a:pPr marL="109728" indent="0" algn="just">
              <a:buNone/>
            </a:pPr>
            <a:r>
              <a:rPr lang="ru-RU" b="1" dirty="0">
                <a:solidFill>
                  <a:srgbClr val="7030A0"/>
                </a:solidFill>
              </a:rPr>
              <a:t>Социально-коммуникативное развитие </a:t>
            </a:r>
            <a:r>
              <a:rPr lang="ru-RU" dirty="0"/>
              <a:t>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</a:t>
            </a:r>
            <a:r>
              <a:rPr lang="ru-RU" dirty="0" smtClean="0"/>
              <a:t>самостоятельности; </a:t>
            </a:r>
            <a:r>
              <a:rPr lang="ru-RU" dirty="0"/>
              <a:t>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природе.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Образовательные области: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4909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692696"/>
            <a:ext cx="8445624" cy="58326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solidFill>
                  <a:srgbClr val="7030A0"/>
                </a:solidFill>
              </a:rPr>
              <a:t>Познавательное развитие предполагает </a:t>
            </a:r>
            <a:r>
              <a:rPr lang="ru-RU" dirty="0"/>
              <a:t>развитие </a:t>
            </a:r>
            <a:r>
              <a:rPr lang="ru-RU" dirty="0" smtClean="0"/>
              <a:t>мышления, памяти и внимания ,любознательности </a:t>
            </a:r>
            <a:r>
              <a:rPr lang="ru-RU" dirty="0"/>
              <a:t>и познавательной </a:t>
            </a:r>
            <a:r>
              <a:rPr lang="ru-RU" dirty="0" smtClean="0"/>
              <a:t>мотивации; </a:t>
            </a:r>
            <a:r>
              <a:rPr lang="ru-RU" dirty="0"/>
              <a:t>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социокультурных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  </a:r>
          </a:p>
          <a:p>
            <a:pPr algn="just"/>
            <a:endParaRPr lang="ru-RU" dirty="0"/>
          </a:p>
          <a:p>
            <a:pPr algn="just"/>
            <a:r>
              <a:rPr lang="ru-RU" b="1" dirty="0">
                <a:solidFill>
                  <a:srgbClr val="7030A0"/>
                </a:solidFill>
              </a:rPr>
              <a:t>Речевое развитие включает </a:t>
            </a:r>
            <a:r>
              <a:rPr lang="ru-RU" dirty="0"/>
              <a:t>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2422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.3|1.1|1.2|1.1|0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480</TotalTime>
  <Words>853</Words>
  <Application>Microsoft Office PowerPoint</Application>
  <PresentationFormat>Экран (4:3)</PresentationFormat>
  <Paragraphs>88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Муниципальное бюджетное дошкольное образовательное учреждение- детский сад «Ёлочка » </vt:lpstr>
      <vt:lpstr>Уважаемые родители!</vt:lpstr>
      <vt:lpstr>Слайд 3</vt:lpstr>
      <vt:lpstr>Слайд 4</vt:lpstr>
      <vt:lpstr>Слайд 5</vt:lpstr>
      <vt:lpstr>  Образовательная программа ДОУ разработанная с учётом примерной общеобразовательной программы дошкольного образования «От рождения до школы» под ред. Н.Е. Вераксы, Т.С. Комаровой, М.А. Васильевой  состоит из двух частей:   </vt:lpstr>
      <vt:lpstr>Слайд 7</vt:lpstr>
      <vt:lpstr>Образовательные области: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Образовательная программа ДОУ в соответствии с ФГОС</dc:title>
  <dc:creator>User</dc:creator>
  <cp:lastModifiedBy>3</cp:lastModifiedBy>
  <cp:revision>49</cp:revision>
  <dcterms:created xsi:type="dcterms:W3CDTF">2015-03-03T12:13:49Z</dcterms:created>
  <dcterms:modified xsi:type="dcterms:W3CDTF">2017-03-27T10:02:23Z</dcterms:modified>
</cp:coreProperties>
</file>